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  <p:sldMasterId id="2147483708" r:id="rId6"/>
  </p:sldMasterIdLst>
  <p:notesMasterIdLst>
    <p:notesMasterId r:id="rId27"/>
  </p:notesMasterIdLst>
  <p:handoutMasterIdLst>
    <p:handoutMasterId r:id="rId28"/>
  </p:handoutMasterIdLst>
  <p:sldIdLst>
    <p:sldId id="289" r:id="rId7"/>
    <p:sldId id="348" r:id="rId8"/>
    <p:sldId id="349" r:id="rId9"/>
    <p:sldId id="291" r:id="rId10"/>
    <p:sldId id="353" r:id="rId11"/>
    <p:sldId id="354" r:id="rId12"/>
    <p:sldId id="366" r:id="rId13"/>
    <p:sldId id="350" r:id="rId14"/>
    <p:sldId id="356" r:id="rId15"/>
    <p:sldId id="357" r:id="rId16"/>
    <p:sldId id="367" r:id="rId17"/>
    <p:sldId id="351" r:id="rId18"/>
    <p:sldId id="344" r:id="rId19"/>
    <p:sldId id="345" r:id="rId20"/>
    <p:sldId id="347" r:id="rId21"/>
    <p:sldId id="358" r:id="rId22"/>
    <p:sldId id="360" r:id="rId23"/>
    <p:sldId id="364" r:id="rId24"/>
    <p:sldId id="362" r:id="rId25"/>
    <p:sldId id="341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9999FF"/>
    <a:srgbClr val="6699FF"/>
    <a:srgbClr val="CCCCFF"/>
    <a:srgbClr val="00CC99"/>
    <a:srgbClr val="CCF0DC"/>
    <a:srgbClr val="DFE0B6"/>
    <a:srgbClr val="F57777"/>
    <a:srgbClr val="C4C1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5244" autoAdjust="0"/>
  </p:normalViewPr>
  <p:slideViewPr>
    <p:cSldViewPr snapToGrid="0" showGuides="1">
      <p:cViewPr>
        <p:scale>
          <a:sx n="73" d="100"/>
          <a:sy n="73" d="100"/>
        </p:scale>
        <p:origin x="-2034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pPr rtl="0"/>
              <a:t>05.03.2020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7" y="1267485"/>
            <a:ext cx="9647975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536" y="201703"/>
            <a:ext cx="8252777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7293" y="236416"/>
            <a:ext cx="1047068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56800" y="209550"/>
            <a:ext cx="876301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574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838200"/>
            <a:ext cx="99568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48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484080"/>
            <a:ext cx="9652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13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1536" y="841248"/>
            <a:ext cx="4974336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3136" y="841248"/>
            <a:ext cx="4974336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66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41248"/>
            <a:ext cx="49784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1" y="841248"/>
            <a:ext cx="4980356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1536" y="1380744"/>
            <a:ext cx="4974336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03136" y="1380743"/>
            <a:ext cx="4974336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44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81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21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4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624754"/>
            <a:ext cx="73152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300" y="381000"/>
            <a:ext cx="78232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029200"/>
            <a:ext cx="53848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11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30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2AAF71-7088-4082-A4B5-5D2286FF71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45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0B887-75E0-4C5B-AF37-E3304918262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58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379668-2161-488D-96B8-6A859D0F15B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075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939C50-7762-4792-95E1-E7874CF6E4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084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01220-6B3C-4719-8281-16AA8BA3EF6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801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D7245F-B3C7-4358-926A-1EE496656B6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60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D0A9D0-FD05-4374-8990-9A13D81CB54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17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70C57-C6EC-43E3-AE3A-40D83CDB2BD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983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24B01-8CDF-43F1-A896-03E2F79CCB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54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05DDED-C00D-420D-BCCC-88709E63D74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81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CCF59-F12C-4B22-A0B5-0569E7EBF81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543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130E92-8550-4A93-A5ED-7A5CF78928C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62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pPr rtl="0"/>
              <a:t>05.03.2020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38200"/>
            <a:ext cx="995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73" y="65532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40401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271252" y="5715000"/>
            <a:ext cx="323849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D5B6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60581" y="4783016"/>
            <a:ext cx="262596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2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194B10-7A25-4893-8C5C-B707DE59842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05.03.2020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4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55170507/53f89421bbdaf741eb2d1ecc4ddb4c33/" TargetMode="External"/><Relationship Id="rId2" Type="http://schemas.openxmlformats.org/officeDocument/2006/relationships/hyperlink" Target="https://base.garant.ru/71320596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9"/>
            <a:ext cx="12192000" cy="6727371"/>
          </a:xfrm>
        </p:spPr>
        <p:txBody>
          <a:bodyPr>
            <a:normAutofit fontScale="90000"/>
          </a:bodyPr>
          <a:lstStyle/>
          <a:p>
            <a:pPr algn="ctr">
              <a:tabLst>
                <a:tab pos="2590800" algn="l"/>
              </a:tabLst>
            </a:pPr>
            <a:r>
              <a:rPr lang="ru-RU" sz="2700" b="1" dirty="0" smtClean="0"/>
              <a:t>Краевое </a:t>
            </a:r>
            <a:r>
              <a:rPr lang="ru-RU" sz="2700" b="1" dirty="0"/>
              <a:t>государственное бюджетное общеобразовательное учреждение, реализующее адаптированные основные общеобразовательные программы «Школа-интернат № 6</a:t>
            </a:r>
            <a:r>
              <a:rPr lang="ru-RU" sz="3100" b="1" dirty="0"/>
              <a:t>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dirty="0" smtClean="0"/>
              <a:t>аевой </a:t>
            </a:r>
            <a:r>
              <a:rPr lang="ru-RU" sz="3100" b="1" dirty="0"/>
              <a:t>модельный семинар "Ресурсное обеспечение сопровождения инклюзивного образования обучающихся с ОВЗ и инвалидностью"  </a:t>
            </a:r>
            <a:br>
              <a:rPr lang="ru-RU" sz="31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4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4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для слабослышащих и позднооглохших обучающихся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 </a:t>
            </a:r>
            <a:r>
              <a:rPr lang="ru-RU" dirty="0" smtClean="0"/>
              <a:t>                                                                  </a:t>
            </a:r>
            <a:r>
              <a:rPr lang="ru-RU" sz="2700" b="1" dirty="0" smtClean="0"/>
              <a:t>Зам. директора по УВР </a:t>
            </a:r>
            <a:br>
              <a:rPr lang="ru-RU" sz="2700" b="1" dirty="0" smtClean="0"/>
            </a:br>
            <a:r>
              <a:rPr lang="ru-RU" sz="2700" b="1" dirty="0" smtClean="0"/>
              <a:t>                                                                                                                  </a:t>
            </a:r>
            <a:r>
              <a:rPr lang="ru-RU" sz="2700" b="1" dirty="0" err="1" smtClean="0"/>
              <a:t>Констынченко</a:t>
            </a:r>
            <a:r>
              <a:rPr lang="ru-RU" sz="2700" b="1" dirty="0" smtClean="0"/>
              <a:t> Л.И.</a:t>
            </a:r>
            <a:endParaRPr lang="ru-RU" sz="2700" b="1" dirty="0"/>
          </a:p>
        </p:txBody>
      </p:sp>
      <p:pic>
        <p:nvPicPr>
          <p:cNvPr id="1027" name="Picture 3" descr="C:\Users\Пользователь\Desktop\mob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0"/>
            <a:ext cx="1538683" cy="162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275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522392"/>
              </p:ext>
            </p:extLst>
          </p:nvPr>
        </p:nvGraphicFramePr>
        <p:xfrm>
          <a:off x="224852" y="109029"/>
          <a:ext cx="11767279" cy="6800088"/>
        </p:xfrm>
        <a:graphic>
          <a:graphicData uri="http://schemas.openxmlformats.org/drawingml/2006/table">
            <a:tbl>
              <a:tblPr firstRow="1" firstCol="1" bandRow="1"/>
              <a:tblGrid>
                <a:gridCol w="6724466"/>
                <a:gridCol w="5042813"/>
              </a:tblGrid>
              <a:tr h="2827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3. Организационный раздел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8126">
                <a:tc>
                  <a:txBody>
                    <a:bodyPr/>
                    <a:lstStyle/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3.1. Примерный учебный план основного общего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3.1.1. Примерный календарный учебный график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@Arial Unicode MS"/>
                          <a:cs typeface="Times New Roman"/>
                          <a:hlinkClick r:id="" action="ppaction://hlinkfile"/>
                        </a:rPr>
                        <a:t>3.1.2. Примерный план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</a:t>
                      </a: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hlinkClick r:id="" action="ppaction://hlinkfile"/>
                        </a:rPr>
                        <a:t> </a:t>
                      </a: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Система условий реализации основной образовательной программы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3.2.1. Описание кадровых условий реализации основной образовательной программы основного общего образования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3.2.2. Психолого-педагогические условия реализации основной образовательной программы основного общего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3.2.3. Финансово-экономические условия реализации образовательной  программы основного общего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3.2.4. Материально-технические условия реализации</a:t>
                      </a:r>
                      <a:b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</a:b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основной образовательной программы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3.2.5. Информационно-методические условия реализации</a:t>
                      </a:r>
                      <a:b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</a:b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основной образовательной программы основного общего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3.2.6.Механизмы достижения целевых ориентиров в системе условий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3.2.7.Сетевой график (дорожная карта) по формированию</a:t>
                      </a:r>
                      <a:b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</a:br>
                      <a:r>
                        <a:rPr lang="ru-RU" sz="18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 необходимой системы условий	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Учебный план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План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2654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194" y="0"/>
            <a:ext cx="11769635" cy="701730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подход предполагает: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воспитание и развитие качеств личности, отвечающих требованиям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современного российского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общества;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ориентацию на результаты образования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системообразующий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Стандарта;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признание решающей роли содержания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в достижении целей личностного, социального и познавательного развития обучающихся;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учет индивидуальных возрастных, психологических и физиологических особенностей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обеспечение преемственности дошкольного, начального общего, основного и среднего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разнообразие организационных форм и учет индивидуальных особенностей каждого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обучающегося;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гарантированность достижения планируемых результатов освоения АООП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666" y="294705"/>
            <a:ext cx="11452485" cy="25699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Основной результат 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в рамках системно-</a:t>
            </a:r>
            <a:r>
              <a:rPr lang="ru-RU" sz="2800" b="1" i="1" dirty="0" err="1">
                <a:latin typeface="Times New Roman"/>
                <a:ea typeface="Times New Roman"/>
                <a:cs typeface="Times New Roman"/>
              </a:rPr>
              <a:t>деятельностного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подхода–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развитие личности ребенка на основе универсальных учебных действий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, </a:t>
            </a:r>
            <a:endParaRPr lang="ru-RU" sz="2800" b="1" i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основная </a:t>
            </a: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педагогическая задача 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– создание и организация </a:t>
            </a: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условий, инициирующих действие школьника.</a:t>
            </a:r>
            <a:endParaRPr lang="ru-RU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666" y="3713414"/>
            <a:ext cx="11332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Системообразующая</a:t>
            </a:r>
            <a:r>
              <a:rPr lang="ru-RU" sz="3200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составляющая Стандарта -  </a:t>
            </a:r>
            <a:r>
              <a:rPr lang="ru-RU" sz="3200" b="1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требования к результатам</a:t>
            </a:r>
            <a:r>
              <a:rPr lang="ru-RU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освоения основных образовательных </a:t>
            </a:r>
            <a:r>
              <a:rPr lang="ru-RU" sz="3200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программ</a:t>
            </a:r>
            <a:r>
              <a:rPr lang="ru-RU" sz="3200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125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179" t="2962" r="25224" b="9034"/>
          <a:stretch/>
        </p:blipFill>
        <p:spPr>
          <a:xfrm>
            <a:off x="2511186" y="198013"/>
            <a:ext cx="6660110" cy="6512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005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544" t="37009" r="25784" b="29940"/>
          <a:stretch/>
        </p:blipFill>
        <p:spPr>
          <a:xfrm>
            <a:off x="175645" y="497306"/>
            <a:ext cx="10997103" cy="5180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57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01601"/>
            <a:ext cx="10845800" cy="7493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Организация </a:t>
            </a:r>
            <a:r>
              <a:rPr lang="ru-RU" sz="3200" b="1" dirty="0"/>
              <a:t>творческих групп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870005"/>
              </p:ext>
            </p:extLst>
          </p:nvPr>
        </p:nvGraphicFramePr>
        <p:xfrm>
          <a:off x="0" y="762001"/>
          <a:ext cx="12192000" cy="6866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xmlns="" val="839327555"/>
                    </a:ext>
                  </a:extLst>
                </a:gridCol>
                <a:gridCol w="10467703">
                  <a:extLst>
                    <a:ext uri="{9D8B030D-6E8A-4147-A177-3AD203B41FA5}">
                      <a16:colId xmlns:a16="http://schemas.microsoft.com/office/drawing/2014/main" xmlns="" val="3455064604"/>
                    </a:ext>
                  </a:extLst>
                </a:gridCol>
              </a:tblGrid>
              <a:tr h="529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группы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Разрабатываемые структурные компоненты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 указанием порядка разработки)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extLst>
                  <a:ext uri="{0D108BD9-81ED-4DB2-BD59-A6C34878D82A}">
                    <a16:rowId xmlns:a16="http://schemas.microsoft.com/office/drawing/2014/main" xmlns="" val="2985116299"/>
                  </a:ext>
                </a:extLst>
              </a:tr>
              <a:tr h="1492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1.</a:t>
                      </a:r>
                      <a:r>
                        <a:rPr lang="ru-RU" sz="1500" b="1" dirty="0">
                          <a:effectLst/>
                        </a:rPr>
                        <a:t> Личностные </a:t>
                      </a:r>
                      <a:r>
                        <a:rPr lang="ru-RU" sz="1500" dirty="0">
                          <a:effectLst/>
                        </a:rPr>
                        <a:t>планируемые результаты.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2. Программы воспитания и социализации.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3. Система оценки, в части оценки личностных планируемых     результатов.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4. Оценочные материалы для оценки личностных результатов.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5. Рабочие программы курсов внеурочной деятельности (при необходимости</a:t>
                      </a:r>
                      <a:r>
                        <a:rPr lang="ru-RU" sz="15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extLst>
                  <a:ext uri="{0D108BD9-81ED-4DB2-BD59-A6C34878D82A}">
                    <a16:rowId xmlns:a16="http://schemas.microsoft.com/office/drawing/2014/main" xmlns="" val="1116381610"/>
                  </a:ext>
                </a:extLst>
              </a:tr>
              <a:tr h="1408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err="1">
                          <a:effectLst/>
                        </a:rPr>
                        <a:t>Метапредметные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планируемые результаты.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Программы развития универсальных учебных действий.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Система оценки, в части оценки </a:t>
                      </a:r>
                      <a:r>
                        <a:rPr lang="ru-RU" sz="1400" dirty="0" err="1">
                          <a:effectLst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</a:rPr>
                        <a:t> планируемых результатов.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Оценочные материалы для оценки </a:t>
                      </a:r>
                      <a:r>
                        <a:rPr lang="ru-RU" sz="1400" dirty="0" err="1">
                          <a:effectLst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</a:rPr>
                        <a:t> результатов.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Рабочие программы курсов внеурочной деятельности (при необходимости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extLst>
                  <a:ext uri="{0D108BD9-81ED-4DB2-BD59-A6C34878D82A}">
                    <a16:rowId xmlns:a16="http://schemas.microsoft.com/office/drawing/2014/main" xmlns="" val="3962612471"/>
                  </a:ext>
                </a:extLst>
              </a:tr>
              <a:tr h="167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Предметные </a:t>
                      </a:r>
                      <a:r>
                        <a:rPr lang="ru-RU" sz="1400" dirty="0">
                          <a:effectLst/>
                        </a:rPr>
                        <a:t>планируемые результаты.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Рабочие программы учебных предметов.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Система оценки, в части оценки предметных планируемых результатов.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Оценочные материалы для оценки предметных результатов (в рамках текущего контроля успеваемости и промежуточной аттестации обучающихся).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Рабочие программы курсов внеурочной деятельности (при необходимости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extLst>
                  <a:ext uri="{0D108BD9-81ED-4DB2-BD59-A6C34878D82A}">
                    <a16:rowId xmlns:a16="http://schemas.microsoft.com/office/drawing/2014/main" xmlns="" val="2963274839"/>
                  </a:ext>
                </a:extLst>
              </a:tr>
              <a:tr h="1758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1,8. Пояснительная записка.</a:t>
                      </a:r>
                    </a:p>
                    <a:p>
                      <a:pPr marL="201930" indent="-201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2. Учебный план. </a:t>
                      </a:r>
                    </a:p>
                    <a:p>
                      <a:pPr marL="201930" indent="-201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3. План внеурочной деятельности (с учетом результатов деятельности 1-3 групп).</a:t>
                      </a:r>
                    </a:p>
                    <a:p>
                      <a:pPr marL="201930" indent="-201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4. Календарный учебный график.</a:t>
                      </a:r>
                    </a:p>
                    <a:p>
                      <a:pPr marL="201930" indent="-201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5. Система условий.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     6.Программа </a:t>
                      </a:r>
                      <a:r>
                        <a:rPr lang="ru-RU" sz="1400" dirty="0">
                          <a:effectLst/>
                        </a:rPr>
                        <a:t>коррекционной </a:t>
                      </a:r>
                      <a:r>
                        <a:rPr lang="ru-RU" sz="1400" dirty="0" smtClean="0">
                          <a:effectLst/>
                        </a:rPr>
                        <a:t>работы.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     7.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Система </a:t>
                      </a:r>
                      <a:r>
                        <a:rPr lang="ru-RU" sz="1400" dirty="0">
                          <a:effectLst/>
                        </a:rPr>
                        <a:t>оценки (с учетом результатов работы групп)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extLst>
                  <a:ext uri="{0D108BD9-81ED-4DB2-BD59-A6C34878D82A}">
                    <a16:rowId xmlns:a16="http://schemas.microsoft.com/office/drawing/2014/main" xmlns="" val="67878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598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7" y="627018"/>
            <a:ext cx="104543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Внесение изменений в АООП ООО                                                                                                                                с учетом Примерной адаптированной основной общеобразовательной программы основного общего образования (первый год обучения/1 год обучения в основной школе) слабослышащих и позднооглохших  обучающихся (вариант  2.2)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91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753" y="197346"/>
            <a:ext cx="1186107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Проект Примерной адаптированной основной общеобразовательной программы основного общего образования (первый год обучения/1 год обучения в основной школе) слабослышащих и позднооглохших  обучающихся (вариант  2.2)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</a:rPr>
              <a:t> содержит следующие разделы: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</a:rPr>
              <a:t> 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Психолого-педагогическая характеристика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слабослышащих и позднооглохших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обучающихся (вариант 2/ 2.2.)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(в АООП ООО является частью ВВЕДЕНИЯ в программу).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2. Примерные рабочие программы учебных предметов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3. Программа коррекционной работы.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4. Примерный учебный план АООП ООО (вариант 2.2) 1 год обучения в основной школе ( первый год обучения на уровне основного общего образования)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373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42085"/>
            <a:ext cx="1093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Структура и содержание примерных рабочих программ: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1" y="1052736"/>
            <a:ext cx="117251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ПОЯСНИТЕЛЬНАЯ ЗАПИСКА:  цели и задачи обучения предмету, содержание обучения,  принципы обучения.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ПЛАНИРУЕМЫЕ РЕЗУЛЬТАТЫ ОБУЧЕНИЯ В 1 год обучения в основной школе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ПРИМЕРНОЕ ТЕМАТИЧЕСКОЕ ПЛАНИРОВАНИЕ ОБУЧЕНИЯ.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ПОДХОДЫ К ОЦЕНИВАНИЮ ПЛАНИРУЕМЫХ РЕЗУЛЬТАТОВ ОБУЧЕНИЯ (стартовая диагностика, текущая диагностика, промежуточная диагностика).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СПЕЦИАЛЬНЫЕ УСЛОВИЯ РЕАЛИЗАЦИИ ДИСЦИПЛИНЫ (методические требования к организации обучения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5B6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864727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4307639"/>
              </p:ext>
            </p:extLst>
          </p:nvPr>
        </p:nvGraphicFramePr>
        <p:xfrm>
          <a:off x="143340" y="188640"/>
          <a:ext cx="11905322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2661"/>
                <a:gridCol w="5952661"/>
              </a:tblGrid>
              <a:tr h="65527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 № 2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Примерный недельный учебный план основного общего образования (максимальный в расчете на 6020 часов за весь уровень образования)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Примерный учебный план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Примерный недельный учебный план основного общего образования (максимальный в расчете на 7224 часа за весь уровень образования – </a:t>
                      </a:r>
                      <a:r>
                        <a:rPr lang="ru-RU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 расчета 6020 за пять лет для нормативно развивающихся обучающихся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5698610"/>
              </p:ext>
            </p:extLst>
          </p:nvPr>
        </p:nvGraphicFramePr>
        <p:xfrm>
          <a:off x="6278036" y="1042988"/>
          <a:ext cx="5450417" cy="5586412"/>
        </p:xfrm>
        <a:graphic>
          <a:graphicData uri="http://schemas.openxmlformats.org/presentationml/2006/ole">
            <p:oleObj spid="_x0000_s5124" name="Документ" r:id="rId3" imgW="6902843" imgH="9253325" progId="Word.Document.12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1289412"/>
              </p:ext>
            </p:extLst>
          </p:nvPr>
        </p:nvGraphicFramePr>
        <p:xfrm>
          <a:off x="6192011" y="5373216"/>
          <a:ext cx="5760640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</a:tblGrid>
              <a:tr h="131192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4809555"/>
              </p:ext>
            </p:extLst>
          </p:nvPr>
        </p:nvGraphicFramePr>
        <p:xfrm>
          <a:off x="431372" y="1124744"/>
          <a:ext cx="5376597" cy="5556010"/>
        </p:xfrm>
        <a:graphic>
          <a:graphicData uri="http://schemas.openxmlformats.org/presentationml/2006/ole">
            <p:oleObj spid="_x0000_s5125" name="Документ" r:id="rId4" imgW="6172102" imgH="851784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935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230214"/>
            <a:ext cx="11692328" cy="954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646" y="515895"/>
            <a:ext cx="11317574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Этапы разработки и осуществления программы модернизации образовательной системы :</a:t>
            </a:r>
          </a:p>
          <a:p>
            <a:pPr lvl="0" indent="450215" algn="ctr">
              <a:lnSpc>
                <a:spcPct val="115000"/>
              </a:lnSpc>
            </a:pP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Tx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рабочей группы по разработке проекта модернизированной образовательной системы.</a:t>
            </a:r>
          </a:p>
          <a:p>
            <a:pPr marL="342900" lvl="0" indent="-342900" algn="just">
              <a:lnSpc>
                <a:spcPct val="115000"/>
              </a:lnSpc>
              <a:buFontTx/>
              <a:buAutoNum type="arabicPeriod"/>
            </a:pPr>
            <a:endParaRPr lang="ru-RU"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Определение необходимых изменений в существующей образовательной системе основной школы. </a:t>
            </a:r>
          </a:p>
          <a:p>
            <a:pPr lvl="0" indent="450215" algn="just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Tx/>
              <a:buAutoNum type="arabicPeriod" startAt="3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 плана-графика модернизации образовательной системы основной школы. </a:t>
            </a:r>
          </a:p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lvl="0" algn="just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Tx/>
              <a:buAutoNum type="arabicPeriod" startAt="3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Реализация запланированных изменений в образовательной системе образовательного учреждения.</a:t>
            </a:r>
            <a:endParaRPr lang="ru-RU" sz="20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011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560" y="1685109"/>
            <a:ext cx="78899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9898" y="1201784"/>
            <a:ext cx="9353006" cy="39395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Проектирование АООП ООО можно рассматривать как процесс системного реформирования основной школы, затрагивающий все аспекты организации и деятельность 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всех субъектов образовательного процесса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(педагогов, учащихся, родителей (лиц, их заменяющих), социальных партнеров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504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9902" y="3700999"/>
            <a:ext cx="5925963" cy="2939644"/>
          </a:xfrm>
          <a:prstGeom prst="round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685613" y="1993692"/>
            <a:ext cx="5276538" cy="2878111"/>
          </a:xfrm>
          <a:prstGeom prst="ellipse">
            <a:avLst/>
          </a:prstGeom>
          <a:gradFill>
            <a:gsLst>
              <a:gs pos="66000">
                <a:srgbClr val="00CC99"/>
              </a:gs>
              <a:gs pos="0">
                <a:schemeClr val="accent5">
                  <a:lumMod val="60000"/>
                  <a:lumOff val="4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88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9902" y="149902"/>
            <a:ext cx="5036695" cy="2968052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  <a:alpha val="16000"/>
                </a:schemeClr>
              </a:gs>
              <a:gs pos="55000">
                <a:srgbClr val="F57777"/>
              </a:gs>
              <a:gs pos="84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424510"/>
            <a:ext cx="4691921" cy="2083631"/>
          </a:xfrm>
        </p:spPr>
        <p:txBody>
          <a:bodyPr>
            <a:normAutofit fontScale="90000"/>
          </a:bodyPr>
          <a:lstStyle/>
          <a:p>
            <a:pPr lvl="0" indent="450215">
              <a:lnSpc>
                <a:spcPct val="115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соорганизовать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педагогический коллектив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чтобы АООП ООО,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соответствии с требованиями ФГОС ООО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стала документом, имеющим статус общественного договора образовательного учреждения с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родителями?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3" y="2323475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90348" y="2323475"/>
            <a:ext cx="4721902" cy="21098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Цель: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создать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организационно-педагогические и содержательные условия в деятельности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педагогического коллектива для разработки АООП ООО в соответствии с требованиями ФГОС ООО.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524" y="3700999"/>
            <a:ext cx="5576341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1. Обеспечение преемственности начального и основного общего образования.</a:t>
            </a:r>
            <a:endParaRPr lang="ru-RU" sz="16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2. Переориентация целевых установок учителей на новый уровень содержания образования</a:t>
            </a:r>
            <a:endParaRPr lang="ru-RU" sz="16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3. Изменения плана методической работы каждого учителя по переходу на ФГОС</a:t>
            </a:r>
            <a:endParaRPr lang="ru-RU" sz="16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4. Разработки рабочих программ учебных предметов, факультативов, учебных курсов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4002873">
            <a:off x="7240103" y="4313867"/>
            <a:ext cx="801158" cy="3062366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7754601">
            <a:off x="6233255" y="-118677"/>
            <a:ext cx="876735" cy="3062366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86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499" y="250825"/>
            <a:ext cx="10185205" cy="663575"/>
          </a:xfrm>
        </p:spPr>
        <p:txBody>
          <a:bodyPr>
            <a:normAutofit fontScale="90000"/>
          </a:bodyPr>
          <a:lstStyle/>
          <a:p>
            <a:pPr lvl="0" indent="447675" algn="ctr" eaLnBrk="0" fontAlgn="base" hangingPunct="0"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Нормативно-правовое обеспечение: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mob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705" y="1"/>
            <a:ext cx="1308295" cy="1385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16000"/>
            <a:ext cx="1219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1.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Федеральный закон от 29.12.2012 №273-ФЗ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«Об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образовании в Российской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Федерации» 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Федеральный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государственный образовательный стандарт основного общего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образования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 ФГОС НОО   обучающихся с ограниченными возможностями здоровья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Примерная основная общеобразовательная программа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основного общего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образования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Проект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примерной адаптированной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основной общеобразовательной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программы основного общего образования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первый год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обучения/1 год обучения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в основной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школе) слабослышащих и позднооглохших обучающихся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(вариант 2.2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) </a:t>
            </a:r>
            <a:r>
              <a:rPr lang="ru-RU" sz="2400" b="1" i="1" dirty="0" smtClean="0"/>
              <a:t>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СанПиН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2.4.2.3286-15, утвержденные Постановлением Главного государственного санитарного врача Российской Федерации от 10 июля 2015 г. № 26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).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Федеральный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закон от 24 ноября 1995 г. N 181-ФЗ «О социальной защите инвалидов в Российской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Федерации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Локальный акт ОУ</a:t>
            </a:r>
            <a:endParaRPr lang="ru-RU" sz="24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8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788" y="258884"/>
            <a:ext cx="11422505" cy="60117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Факторы, которые учитывались при 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проектировании АООП ООО слабослышащих и позднооглохших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обучающихся.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Базовые документы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для проектирования АООП ООО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едины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для всех категорий обучающихся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(и  нормативно развивающихся обучающихся, и обучающихся с ОВЗ).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Обучающиеся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 нарушениями слуха должны получить основное общее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образование, соответствующее по итоговым достижениям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образованию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нормативно развивающихся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сверстников.</a:t>
            </a:r>
            <a:endParaRPr lang="ru-RU" sz="24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АООП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ООО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слабослышащих и позднооглохших обучающихся предполагает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обеспечение специальных условий, учитывающих особые образовательные потребности слабослышащих и позднооглохших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обучающихся.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63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84" y="1039048"/>
            <a:ext cx="11827238" cy="518911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увеличение сроков освоения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АООП ООО на один год (5 - 10 классы) 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в образовательной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организации слухоречевой среды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введение в учебный план специальных учебных предметов и обязательных специальных занятий,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предусмотренных Программой коррекционной работы, которые не представлены во ФГОС ООО;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исключение отдельных учебных предметов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предусмотренных во ФГОС ООО,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с учетом возможностей их освоения обучающимися с нарушениями слуха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перераспределение часов на освоение учебных дисциплин разных образовательных областей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отдельных разделов дисциплин,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внесение изменений в содержание учебных предметов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с учетом обеспечения достижения обучающимися планируемых результатов ООО (с учетом их особенностей и возможностей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);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постановка и реализация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на уроках и в процессе внеурочной деятельности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целевых установок, направленных на коррекцию и предупреждение возможных отклонений в развитии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применение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 в образовательном процессе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специальных (сурдопедагогических) методов и приёмов обучения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,; 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обеспечение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непрерывности образовательно-коррекционного процесса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реализуемого, через содержание образовательных областей и внеурочную деятельность;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целенаправленное и систематическое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развитие словесной речи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(в устной и письменной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формах) 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др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815" y="12679"/>
            <a:ext cx="11617376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</a:rPr>
              <a:t>Особые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</a:rPr>
              <a:t>образовательные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</a:rPr>
              <a:t>потребности слабослышащих и позднооглохших обучающихся: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57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5" y="178594"/>
            <a:ext cx="1154756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Изучение Федерального государственного образовательного стандарта</a:t>
            </a:r>
            <a:endParaRPr lang="ru-RU" dirty="0" smtClean="0"/>
          </a:p>
          <a:p>
            <a:r>
              <a:rPr lang="ru-RU" b="1" dirty="0" smtClean="0"/>
              <a:t>основного общего образования (утв. приказом Министерства образования и науки РФ от 17 декабря 2010 г. N 1897):</a:t>
            </a:r>
            <a:endParaRPr lang="ru-RU" dirty="0" smtClean="0"/>
          </a:p>
          <a:p>
            <a:r>
              <a:rPr lang="ru-RU" b="1" u="sng" dirty="0" smtClean="0"/>
              <a:t>сл/</a:t>
            </a:r>
            <a:r>
              <a:rPr lang="ru-RU" b="1" u="sng" dirty="0" err="1" smtClean="0"/>
              <a:t>сл</a:t>
            </a:r>
            <a:r>
              <a:rPr lang="ru-RU" b="1" u="sng" dirty="0" smtClean="0"/>
              <a:t>:</a:t>
            </a:r>
            <a:endParaRPr lang="ru-RU" dirty="0" smtClean="0"/>
          </a:p>
          <a:p>
            <a:r>
              <a:rPr lang="ru-RU" i="1" u="sng" dirty="0" smtClean="0"/>
              <a:t>Изменения, которые вносятся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 декабря 2010 г. N 1897 (утв. </a:t>
            </a:r>
            <a:r>
              <a:rPr lang="ru-RU" i="1" u="sng" dirty="0" smtClean="0">
                <a:hlinkClick r:id="rId2"/>
              </a:rPr>
              <a:t>приказом</a:t>
            </a:r>
            <a:r>
              <a:rPr lang="ru-RU" i="1" u="sng" dirty="0" smtClean="0"/>
              <a:t> Министерства образования и науки РФ от 31 декабря 2015 г. N 1577)</a:t>
            </a:r>
          </a:p>
          <a:p>
            <a:r>
              <a:rPr lang="ru-RU" b="1" i="1" u="sng" dirty="0" smtClean="0"/>
              <a:t>Пример:</a:t>
            </a:r>
            <a:endParaRPr lang="ru-RU" b="1" dirty="0" smtClean="0"/>
          </a:p>
          <a:p>
            <a:r>
              <a:rPr lang="ru-RU" dirty="0" smtClean="0"/>
              <a:t> 1. Дополнить </a:t>
            </a:r>
            <a:r>
              <a:rPr lang="ru-RU" u="sng" dirty="0" smtClean="0">
                <a:hlinkClick r:id="rId3"/>
              </a:rPr>
              <a:t>пунктом 9.1</a:t>
            </a:r>
            <a:r>
              <a:rPr lang="ru-RU" dirty="0" smtClean="0"/>
              <a:t> следующего содержания:</a:t>
            </a:r>
          </a:p>
          <a:p>
            <a:r>
              <a:rPr lang="ru-RU" dirty="0" smtClean="0"/>
              <a:t>"9.1. </a:t>
            </a:r>
            <a:r>
              <a:rPr lang="ru-RU" b="1" dirty="0" smtClean="0"/>
              <a:t>Личностные</a:t>
            </a:r>
            <a:r>
              <a:rPr lang="ru-RU" dirty="0" smtClean="0"/>
              <a:t> результаты освоения адаптированной образовательной программы основного общего образования должны отражать:</a:t>
            </a:r>
          </a:p>
          <a:p>
            <a:r>
              <a:rPr lang="ru-RU" dirty="0" smtClean="0"/>
              <a:t>1) </a:t>
            </a:r>
            <a:r>
              <a:rPr lang="ru-RU" b="1" i="1" dirty="0" smtClean="0"/>
              <a:t>для глухих, слабослышащих, позднооглохших обучающихся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способность к социальной адаптации и интеграции в обществе, в том числе при реализации возможностей коммуникации на основе словесной речи (включая устную коммуникацию), а также, при желании, коммуникации на основе жестовой речи с лицами, имеющими нарушения слуха</a:t>
            </a:r>
          </a:p>
          <a:p>
            <a:r>
              <a:rPr lang="ru-RU" dirty="0" smtClean="0"/>
              <a:t>2. Дополнить пунктом 10.1 следующего содержания:</a:t>
            </a:r>
          </a:p>
          <a:p>
            <a:r>
              <a:rPr lang="ru-RU" dirty="0" smtClean="0"/>
              <a:t>"10.1. </a:t>
            </a:r>
            <a:r>
              <a:rPr lang="ru-RU" b="1" dirty="0" err="1" smtClean="0"/>
              <a:t>Метапредметны</a:t>
            </a:r>
            <a:r>
              <a:rPr lang="ru-RU" dirty="0" err="1" smtClean="0"/>
              <a:t>е</a:t>
            </a:r>
            <a:r>
              <a:rPr lang="ru-RU" dirty="0" smtClean="0"/>
              <a:t> результаты освоения адаптированной образовательной программы основного общего образования должны отражать:</a:t>
            </a:r>
          </a:p>
          <a:p>
            <a:r>
              <a:rPr lang="ru-RU" dirty="0" smtClean="0"/>
              <a:t>1) </a:t>
            </a:r>
            <a:r>
              <a:rPr lang="ru-RU" b="1" i="1" dirty="0" smtClean="0"/>
              <a:t>для глухих, слабослышащих, позднооглохших обучающи</a:t>
            </a:r>
            <a:r>
              <a:rPr lang="ru-RU" dirty="0" smtClean="0"/>
              <a:t>хся:</a:t>
            </a:r>
          </a:p>
          <a:p>
            <a:r>
              <a:rPr lang="ru-RU" dirty="0" smtClean="0"/>
              <a:t>владение навыками определения и исправления специфических ошибок (</a:t>
            </a:r>
            <a:r>
              <a:rPr lang="ru-RU" dirty="0" err="1" smtClean="0"/>
              <a:t>аграмматизмов</a:t>
            </a:r>
            <a:r>
              <a:rPr lang="ru-RU" dirty="0" smtClean="0"/>
              <a:t>) в письменной и устной речи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3490717"/>
              </p:ext>
            </p:extLst>
          </p:nvPr>
        </p:nvGraphicFramePr>
        <p:xfrm>
          <a:off x="284813" y="254833"/>
          <a:ext cx="11647357" cy="6508252"/>
        </p:xfrm>
        <a:graphic>
          <a:graphicData uri="http://schemas.openxmlformats.org/drawingml/2006/table">
            <a:tbl>
              <a:tblPr firstRow="1" firstCol="1" bandRow="1"/>
              <a:tblGrid>
                <a:gridCol w="6655937"/>
                <a:gridCol w="4991420"/>
              </a:tblGrid>
              <a:tr h="163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1. Целевой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Текст ПрООП ООО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Изменения, которые необходимо внести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08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1.1. Пояснительная  записка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1.1.1. Цели и задачи реализации основной образовательной </a:t>
                      </a:r>
                      <a:b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</a:b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программы основного общего образования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1.1.2.Принципы и подходы к формированию образовательной программы основного общего образования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1.2. Планируемые результаты освоения обучающимися основной образовательной программы основного общего образования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1.2.1. Общие положения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1.2.2. Структура планируемых результатов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@Arial Unicode MS"/>
                          <a:cs typeface="Times New Roman" panose="02020603050405020304" pitchFamily="18" charset="0"/>
                        </a:rPr>
                        <a:t>1.2.3. Личностные результаты освоения ООП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1.2.4. </a:t>
                      </a:r>
                      <a:r>
                        <a:rPr lang="ru-RU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Метапредметные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 результаты освоения ООП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3587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@Arial Unicode MS"/>
                          <a:cs typeface="Times New Roman" panose="02020603050405020304" pitchFamily="18" charset="0"/>
                        </a:rPr>
                        <a:t>1.2.5. Предметные результаты 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1.</a:t>
                      </a:r>
                      <a:r>
                        <a:rPr lang="ru-RU" sz="1800" b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" action="ppaction://hlinkfile"/>
                        </a:rPr>
                        <a:t>3. Система оценки достижения планируемых результатов освоения основной образовательной программы основного общего образования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Психолого-педагогическая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характеристика слабослышащих и позднооглохших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 2.   Планируемые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результаты освоения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 обучающимися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АООП ООО с учетом особых образовательных потребностей и возможностей слабослышащих и позднооглохших обучающихся (личностные,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 3.   Предметные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0546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5961486"/>
              </p:ext>
            </p:extLst>
          </p:nvPr>
        </p:nvGraphicFramePr>
        <p:xfrm>
          <a:off x="194871" y="269823"/>
          <a:ext cx="11827239" cy="6445770"/>
        </p:xfrm>
        <a:graphic>
          <a:graphicData uri="http://schemas.openxmlformats.org/drawingml/2006/table">
            <a:tbl>
              <a:tblPr firstRow="1" firstCol="1" bandRow="1"/>
              <a:tblGrid>
                <a:gridCol w="6758731"/>
                <a:gridCol w="5068508"/>
              </a:tblGrid>
              <a:tr h="560502">
                <a:tc gridSpan="2">
                  <a:txBody>
                    <a:bodyPr/>
                    <a:lstStyle/>
                    <a:p>
                      <a:pPr marR="35877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  <a:tab pos="6031230" algn="r"/>
                        </a:tabLst>
                      </a:pPr>
                      <a:r>
                        <a:rPr lang="ru-RU" sz="2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@Arial Unicode MS"/>
                          <a:cs typeface="Times New Roman"/>
                          <a:hlinkClick r:id="" action="ppaction://hlinkfile"/>
                        </a:rPr>
                        <a:t>2.Содержательный </a:t>
                      </a:r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@Arial Unicode MS"/>
                          <a:cs typeface="Times New Roman"/>
                          <a:hlinkClick r:id="" action="ppaction://hlinkfile"/>
                        </a:rPr>
                        <a:t>раздел 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5268">
                <a:tc>
                  <a:txBody>
                    <a:bodyPr/>
                    <a:lstStyle/>
                    <a:p>
                      <a:pPr marR="3587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20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2.1. Программа развития универсальных учебных действий, включающая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20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2.2. Примерные программы учебных предметов, курсов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20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2.2.1 Общие положения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20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2.2.2. Основное содержание учебных предметов на уровне основного общего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587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5941060" algn="r"/>
                        </a:tabLst>
                      </a:pPr>
                      <a:r>
                        <a:rPr lang="ru-RU" sz="20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2.3. Программа воспитания и социализации </a:t>
                      </a:r>
                      <a:r>
                        <a:rPr lang="ru-RU" sz="20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обучающихся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2.4. Программа коррекционной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Основное содержание учебных предметов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Программа развития УУД с учетом особых образовательных потребностей и возможностей слабослышащих и позднооглохших обучающихся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Основное содержание учебных предметов на уровне основного общего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Программа коррекционной работы	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8338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в оформлении «Облачный шкипер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в оформлении «Облачный шкипер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5_TF03460508.potx" id="{5DFBD78C-123E-43C4-B1D8-C87BD0916EA4}" vid="{61EFFEBC-D632-4584-AAF5-CCDDDB225785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schemas.microsoft.com/office/2006/documentManagement/types"/>
    <ds:schemaRef ds:uri="a4f35948-e619-41b3-aa29-22878b09cfd2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</TotalTime>
  <Words>1149</Words>
  <Application>Microsoft Office PowerPoint</Application>
  <PresentationFormat>Произвольный</PresentationFormat>
  <Paragraphs>183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Шаблон в оформлении «Облачный шкипер»</vt:lpstr>
      <vt:lpstr>Thermal</vt:lpstr>
      <vt:lpstr>1_Шаблон в оформлении «Облачный шкипер»</vt:lpstr>
      <vt:lpstr>Документ</vt:lpstr>
      <vt:lpstr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№ 6»   Краевой модельный семинар "Ресурсное обеспечение сопровождения инклюзивного образования обучающихся с ОВЗ и инвалидностью"    Проектирование АООП ООО для слабослышащих и позднооглохших обучающихся                                                                    Зам. директора по УВР                                                                                                                    Констынченко Л.И.</vt:lpstr>
      <vt:lpstr> </vt:lpstr>
      <vt:lpstr>Проблема Как соорганизовать педагогический коллектив, чтобы АООП ООО,  в соответствии с требованиями ФГОС ООО, стала документом, имеющим статус общественного договора образовательного учреждения с родителями?</vt:lpstr>
      <vt:lpstr>Нормативно-правовое обеспечение: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Организация творческих групп 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 добрых дел</dc:title>
  <dc:creator>User</dc:creator>
  <cp:lastModifiedBy>Dexp</cp:lastModifiedBy>
  <cp:revision>220</cp:revision>
  <dcterms:created xsi:type="dcterms:W3CDTF">2019-03-16T05:13:29Z</dcterms:created>
  <dcterms:modified xsi:type="dcterms:W3CDTF">2020-03-05T12:14:20Z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